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Playfair Display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22" autoAdjust="0"/>
  </p:normalViewPr>
  <p:slideViewPr>
    <p:cSldViewPr>
      <p:cViewPr varScale="1">
        <p:scale>
          <a:sx n="55" d="100"/>
          <a:sy n="55" d="100"/>
        </p:scale>
        <p:origin x="6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gif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48" r="48"/>
          <a:stretch>
            <a:fillRect/>
          </a:stretch>
        </p:blipFill>
        <p:spPr>
          <a:xfrm>
            <a:off x="4284050" y="755959"/>
            <a:ext cx="3555371" cy="35220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48" r="48"/>
          <a:stretch>
            <a:fillRect/>
          </a:stretch>
        </p:blipFill>
        <p:spPr>
          <a:xfrm>
            <a:off x="11139977" y="6360800"/>
            <a:ext cx="3428047" cy="339590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2700000">
            <a:off x="4796923" y="796423"/>
            <a:ext cx="8694153" cy="8694153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950170" y="2789339"/>
            <a:ext cx="12387660" cy="4708322"/>
            <a:chOff x="0" y="0"/>
            <a:chExt cx="14984401" cy="56952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84402" cy="5695296"/>
            </a:xfrm>
            <a:custGeom>
              <a:avLst/>
              <a:gdLst/>
              <a:ahLst/>
              <a:cxnLst/>
              <a:rect l="l" t="t" r="r" b="b"/>
              <a:pathLst>
                <a:path w="14984402" h="5695296">
                  <a:moveTo>
                    <a:pt x="0" y="0"/>
                  </a:moveTo>
                  <a:lnTo>
                    <a:pt x="0" y="5695296"/>
                  </a:lnTo>
                  <a:lnTo>
                    <a:pt x="14984402" y="5695296"/>
                  </a:lnTo>
                  <a:lnTo>
                    <a:pt x="14984402" y="0"/>
                  </a:lnTo>
                  <a:lnTo>
                    <a:pt x="0" y="0"/>
                  </a:lnTo>
                  <a:close/>
                  <a:moveTo>
                    <a:pt x="14923441" y="5634336"/>
                  </a:moveTo>
                  <a:lnTo>
                    <a:pt x="59690" y="5634336"/>
                  </a:lnTo>
                  <a:lnTo>
                    <a:pt x="59690" y="59690"/>
                  </a:lnTo>
                  <a:lnTo>
                    <a:pt x="14923441" y="59690"/>
                  </a:lnTo>
                  <a:lnTo>
                    <a:pt x="14923441" y="56343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7205745" y="7907671"/>
            <a:ext cx="3762720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270379" y="8599507"/>
            <a:ext cx="1633452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0" y="6903248"/>
            <a:ext cx="3397955" cy="3392518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14890045" y="0"/>
            <a:ext cx="3397955" cy="3392518"/>
            <a:chOff x="0" y="0"/>
            <a:chExt cx="6350000" cy="6339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74669" y="154461"/>
            <a:ext cx="2138661" cy="120299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184060" y="3325843"/>
            <a:ext cx="9919880" cy="352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EF4CA"/>
                </a:solidFill>
                <a:latin typeface="Playfair Display Bold"/>
              </a:rPr>
              <a:t>SVILUPPO DI ALGORITMI PER L'ANALISI DEL SUOLO MEDIANTE LE IMMAGINI FORNITE DAL SATELLITE SENTINEL</a:t>
            </a:r>
            <a:r>
              <a:rPr lang="en-US" sz="5400" dirty="0">
                <a:solidFill>
                  <a:srgbClr val="FEF4CA"/>
                </a:solidFill>
                <a:latin typeface="Playfair Display Bold"/>
              </a:rPr>
              <a:t>-2</a:t>
            </a:r>
            <a:r>
              <a:rPr lang="en-US" sz="3999" dirty="0">
                <a:solidFill>
                  <a:srgbClr val="FEF4CA"/>
                </a:solidFill>
                <a:latin typeface="Playfair Display Bold"/>
              </a:rPr>
              <a:t> DELLA COSTELLAZIONE COPERNICUS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28613" y="1663106"/>
            <a:ext cx="5491725" cy="11262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319535" y="8143098"/>
            <a:ext cx="364893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2180" dirty="0">
                <a:solidFill>
                  <a:srgbClr val="FF66C4"/>
                </a:solidFill>
                <a:latin typeface="Glacial Indifference"/>
              </a:rPr>
              <a:t>25 MAGGIO 2023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930" y="8442247"/>
            <a:ext cx="6789112" cy="131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Glacial Indifference"/>
              </a:rPr>
              <a:t>RELATORI:</a:t>
            </a: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Glacial Indifference"/>
              </a:rPr>
              <a:t>CH.MO PROF. CHRISTIANCARMINE ESPOSITO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Glacial Indifference"/>
              </a:rPr>
              <a:t>ING. DANIELE SOFIA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68878" y="8835193"/>
            <a:ext cx="6789112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Glacial Indifference"/>
              </a:rPr>
              <a:t>CANDIDATA:  MARTA COIRO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Glacial Indifference"/>
              </a:rPr>
              <a:t>MATR. 0512108154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47613" y="-117589"/>
            <a:ext cx="10068895" cy="10404589"/>
            <a:chOff x="0" y="0"/>
            <a:chExt cx="185214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2140" cy="1913890"/>
            </a:xfrm>
            <a:custGeom>
              <a:avLst/>
              <a:gdLst/>
              <a:ahLst/>
              <a:cxnLst/>
              <a:rect l="l" t="t" r="r" b="b"/>
              <a:pathLst>
                <a:path w="1852140" h="1913890">
                  <a:moveTo>
                    <a:pt x="0" y="0"/>
                  </a:moveTo>
                  <a:lnTo>
                    <a:pt x="1852140" y="0"/>
                  </a:lnTo>
                  <a:lnTo>
                    <a:pt x="185214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56875" y="-180986"/>
            <a:ext cx="3898231" cy="39081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752528" y="-1535555"/>
            <a:ext cx="6441159" cy="62067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4082267"/>
            <a:ext cx="7230258" cy="58203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82464" y="3536842"/>
            <a:ext cx="7117024" cy="636578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1379" y="1053470"/>
            <a:ext cx="493610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EF4CA"/>
                </a:solidFill>
                <a:latin typeface="Glacial Indifference Bold"/>
              </a:rPr>
              <a:t>02.3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EF4CA"/>
                </a:solidFill>
                <a:latin typeface="Glacial Indifference Bold"/>
              </a:rPr>
              <a:t>APPLICAZIONE DEL CLC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0" y="-14188"/>
            <a:ext cx="9144000" cy="10404589"/>
            <a:chOff x="0" y="0"/>
            <a:chExt cx="1682009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2009" cy="1913890"/>
            </a:xfrm>
            <a:custGeom>
              <a:avLst/>
              <a:gdLst/>
              <a:ahLst/>
              <a:cxnLst/>
              <a:rect l="l" t="t" r="r" b="b"/>
              <a:pathLst>
                <a:path w="1682009" h="1913890">
                  <a:moveTo>
                    <a:pt x="0" y="0"/>
                  </a:moveTo>
                  <a:lnTo>
                    <a:pt x="1682009" y="0"/>
                  </a:lnTo>
                  <a:lnTo>
                    <a:pt x="1682009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73518" y="-623219"/>
            <a:ext cx="3898231" cy="39081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39252" y="-2428591"/>
            <a:ext cx="7175725" cy="69145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1096" y="1547337"/>
            <a:ext cx="7710963" cy="77109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808519" y="2507219"/>
            <a:ext cx="5783222" cy="771096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351897" y="30719"/>
            <a:ext cx="4936103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EF4CA"/>
                </a:solidFill>
                <a:latin typeface="Glacial Indifference Bold"/>
              </a:rPr>
              <a:t>02.4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EF4CA"/>
                </a:solidFill>
                <a:latin typeface="Glacial Indifference Bold"/>
              </a:rPr>
              <a:t>PARTIZIONAMENTO E MERGE DELLE IMMAGINI OTTENUTE</a:t>
            </a:r>
          </a:p>
          <a:p>
            <a:pPr>
              <a:lnSpc>
                <a:spcPts val="3900"/>
              </a:lnSpc>
            </a:pPr>
            <a:endParaRPr lang="en-US" sz="3000">
              <a:solidFill>
                <a:srgbClr val="FEF4CA"/>
              </a:solidFill>
              <a:latin typeface="Glacial Indifference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924895" y="-14188"/>
            <a:ext cx="10068895" cy="10404589"/>
            <a:chOff x="0" y="0"/>
            <a:chExt cx="185214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2140" cy="1913890"/>
            </a:xfrm>
            <a:custGeom>
              <a:avLst/>
              <a:gdLst/>
              <a:ahLst/>
              <a:cxnLst/>
              <a:rect l="l" t="t" r="r" b="b"/>
              <a:pathLst>
                <a:path w="1852140" h="1913890">
                  <a:moveTo>
                    <a:pt x="0" y="0"/>
                  </a:moveTo>
                  <a:lnTo>
                    <a:pt x="1852140" y="0"/>
                  </a:lnTo>
                  <a:lnTo>
                    <a:pt x="185214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56875" y="-180986"/>
            <a:ext cx="3898231" cy="39081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05345" y="2356312"/>
            <a:ext cx="698288" cy="5682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05345" y="3406179"/>
            <a:ext cx="698288" cy="568231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10205345" y="3110232"/>
            <a:ext cx="6100646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205345" y="4209024"/>
            <a:ext cx="6100646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146928" y="4818624"/>
            <a:ext cx="8841116" cy="497835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170695" y="2405505"/>
            <a:ext cx="43790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AUTOMAZIONE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03632" y="3348599"/>
            <a:ext cx="708441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COLLEGAMENTO E GESTIONE DEL DB MEDIANTE MONGODB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0039" y="1547540"/>
            <a:ext cx="8115300" cy="420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EF4CA"/>
                </a:solidFill>
                <a:latin typeface="Playfair Display Bold"/>
              </a:rPr>
              <a:t>STEP 03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EF4CA"/>
                </a:solidFill>
                <a:latin typeface="Playfair Display Bold"/>
              </a:rPr>
              <a:t>FASE DI AUTOMAZIONE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0" y="-14188"/>
            <a:ext cx="9144000" cy="10404589"/>
            <a:chOff x="0" y="0"/>
            <a:chExt cx="1682009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2009" cy="1913890"/>
            </a:xfrm>
            <a:custGeom>
              <a:avLst/>
              <a:gdLst/>
              <a:ahLst/>
              <a:cxnLst/>
              <a:rect l="l" t="t" r="r" b="b"/>
              <a:pathLst>
                <a:path w="1682009" h="1913890">
                  <a:moveTo>
                    <a:pt x="0" y="0"/>
                  </a:moveTo>
                  <a:lnTo>
                    <a:pt x="1682009" y="0"/>
                  </a:lnTo>
                  <a:lnTo>
                    <a:pt x="1682009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73518" y="-623219"/>
            <a:ext cx="3898231" cy="3908163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491095" y="1345150"/>
            <a:ext cx="6100646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562217" y="2855273"/>
            <a:ext cx="6100646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491095" y="4438020"/>
            <a:ext cx="6100646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491095" y="1842567"/>
            <a:ext cx="584734" cy="58473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85962" y="3453048"/>
            <a:ext cx="584734" cy="58473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22302" y="3412486"/>
            <a:ext cx="48836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MONITORAGGIO DEL TERRITORIO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666" y="3300648"/>
            <a:ext cx="7449968" cy="278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EF4CA"/>
                </a:solidFill>
                <a:latin typeface="Playfair Display Bold"/>
              </a:rPr>
              <a:t>SVILUPPI FUTURI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70695" y="1899984"/>
            <a:ext cx="79071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STUDIO DELL'EVOLUZIONE DEI TERRITORI</a:t>
            </a:r>
          </a:p>
        </p:txBody>
      </p:sp>
      <p:pic>
        <p:nvPicPr>
          <p:cNvPr id="17" name="Immagine 1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7D63115-DDD7-C2D4-B163-61D35B100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329" y="4886662"/>
            <a:ext cx="4883688" cy="5211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75092" y="4655719"/>
            <a:ext cx="764191" cy="570755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8678818" y="4485032"/>
            <a:ext cx="1020668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8337" t="9614" b="19034"/>
          <a:stretch>
            <a:fillRect/>
          </a:stretch>
        </p:blipFill>
        <p:spPr>
          <a:xfrm>
            <a:off x="5470212" y="-125950"/>
            <a:ext cx="12817788" cy="74661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1731" b="1731"/>
          <a:stretch>
            <a:fillRect/>
          </a:stretch>
        </p:blipFill>
        <p:spPr>
          <a:xfrm>
            <a:off x="0" y="0"/>
            <a:ext cx="5470212" cy="74661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r="5133"/>
          <a:stretch>
            <a:fillRect/>
          </a:stretch>
        </p:blipFill>
        <p:spPr>
          <a:xfrm>
            <a:off x="0" y="7226182"/>
            <a:ext cx="10248324" cy="30608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r="25571"/>
          <a:stretch>
            <a:fillRect/>
          </a:stretch>
        </p:blipFill>
        <p:spPr>
          <a:xfrm>
            <a:off x="10171104" y="7288570"/>
            <a:ext cx="8091156" cy="305597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374587" y="554038"/>
            <a:ext cx="9919880" cy="81817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2060"/>
                </a:solidFill>
                <a:latin typeface="Playfair Display Bold"/>
              </a:rPr>
              <a:t>GRAZIE PER L'ATTENZIONE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252330" y="209619"/>
            <a:ext cx="9867762" cy="986776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3"/>
              <a:stretch>
                <a:fillRect l="-38888" r="-38888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82142" y="7320255"/>
            <a:ext cx="462577" cy="46257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325554">
            <a:off x="256974" y="-352211"/>
            <a:ext cx="2878570" cy="2995072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4837681" y="1718027"/>
            <a:ext cx="3811079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1624" y="2185891"/>
            <a:ext cx="6205586" cy="413059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4262" y="6764159"/>
            <a:ext cx="8759738" cy="292447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01799" y="746125"/>
            <a:ext cx="1114292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FEF4CA"/>
                </a:solidFill>
                <a:latin typeface="Playfair Display Bold"/>
              </a:rPr>
              <a:t>QUALE PROBLEMA HO RISOLTO?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7209" y="2128741"/>
            <a:ext cx="5591241" cy="302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Tra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i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vari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programmi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proposti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da ESA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poniamo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particolare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attenzione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al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programma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Copernicus,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all’interno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del quale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si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inseriscono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ben 6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missioni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Sentinel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ognuna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delle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quali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con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precisi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obiettivi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da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portare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 a </a:t>
            </a:r>
            <a:r>
              <a:rPr lang="en-US" sz="2400" dirty="0" err="1">
                <a:solidFill>
                  <a:srgbClr val="FEF4CA"/>
                </a:solidFill>
                <a:latin typeface="Glacial Indifference Bold"/>
              </a:rPr>
              <a:t>termine</a:t>
            </a:r>
            <a:r>
              <a:rPr lang="en-US" sz="2400" dirty="0">
                <a:solidFill>
                  <a:srgbClr val="FEF4CA"/>
                </a:solidFill>
                <a:latin typeface="Glacial Indifference Bold"/>
              </a:rPr>
              <a:t>.</a:t>
            </a:r>
          </a:p>
          <a:p>
            <a:pPr algn="r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FEF4CA"/>
              </a:solidFill>
              <a:latin typeface="Glacial Indifference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908288" y="-14188"/>
            <a:ext cx="19196288" cy="2432934"/>
            <a:chOff x="0" y="0"/>
            <a:chExt cx="3531094" cy="4475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31094" cy="447530"/>
            </a:xfrm>
            <a:custGeom>
              <a:avLst/>
              <a:gdLst/>
              <a:ahLst/>
              <a:cxnLst/>
              <a:rect l="l" t="t" r="r" b="b"/>
              <a:pathLst>
                <a:path w="3531094" h="447530">
                  <a:moveTo>
                    <a:pt x="0" y="0"/>
                  </a:moveTo>
                  <a:lnTo>
                    <a:pt x="3531094" y="0"/>
                  </a:lnTo>
                  <a:lnTo>
                    <a:pt x="3531094" y="447530"/>
                  </a:lnTo>
                  <a:lnTo>
                    <a:pt x="0" y="44753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908288" y="7947476"/>
            <a:ext cx="19196288" cy="2374126"/>
            <a:chOff x="0" y="0"/>
            <a:chExt cx="3531094" cy="4367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1094" cy="436713"/>
            </a:xfrm>
            <a:custGeom>
              <a:avLst/>
              <a:gdLst/>
              <a:ahLst/>
              <a:cxnLst/>
              <a:rect l="l" t="t" r="r" b="b"/>
              <a:pathLst>
                <a:path w="3531094" h="436713">
                  <a:moveTo>
                    <a:pt x="0" y="0"/>
                  </a:moveTo>
                  <a:lnTo>
                    <a:pt x="3531094" y="0"/>
                  </a:lnTo>
                  <a:lnTo>
                    <a:pt x="3531094" y="436713"/>
                  </a:lnTo>
                  <a:lnTo>
                    <a:pt x="0" y="436713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71019" y="6997963"/>
            <a:ext cx="2572905" cy="26770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9435" y="971938"/>
            <a:ext cx="10307473" cy="13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FEF4CA"/>
                </a:solidFill>
                <a:latin typeface="Playfair Display Bold"/>
              </a:rPr>
              <a:t>SENTINEL-2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426972" y="4061098"/>
            <a:ext cx="1375530" cy="111933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2473713"/>
            <a:ext cx="8197181" cy="120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L'obiettivo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di Sentinel-2 è il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monitoraggio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del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territorio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e la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missione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è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composta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da due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satelliti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in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orbita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polare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che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forniscono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immagini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ottiche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ad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alta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2499" dirty="0" err="1">
                <a:solidFill>
                  <a:srgbClr val="FEF4CA"/>
                </a:solidFill>
                <a:latin typeface="Glacial Indifference Bold"/>
              </a:rPr>
              <a:t>risoluzione</a:t>
            </a:r>
            <a:r>
              <a:rPr lang="en-US" sz="2499" dirty="0">
                <a:solidFill>
                  <a:srgbClr val="FEF4CA"/>
                </a:solidFill>
                <a:latin typeface="Glacial Indifference Bold"/>
              </a:rPr>
              <a:t>.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13B57C2-3F91-1B23-804A-75E5E1092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888" y="2568569"/>
            <a:ext cx="9277350" cy="5223733"/>
          </a:xfrm>
          <a:prstGeom prst="rect">
            <a:avLst/>
          </a:prstGeom>
        </p:spPr>
      </p:pic>
      <p:pic>
        <p:nvPicPr>
          <p:cNvPr id="12" name="Immagine 11" descr="Immagine che contiene schermata, mappa&#10;&#10;Descrizione generata automaticamente">
            <a:extLst>
              <a:ext uri="{FF2B5EF4-FFF2-40B4-BE49-F238E27FC236}">
                <a16:creationId xmlns:a16="http://schemas.microsoft.com/office/drawing/2014/main" id="{11F322DF-FCBE-DF29-79B0-28E87ED37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61098"/>
            <a:ext cx="6310687" cy="3480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06658" y="2947893"/>
            <a:ext cx="8048676" cy="564354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26835" y="561923"/>
            <a:ext cx="14371133" cy="13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EF4CA"/>
                </a:solidFill>
                <a:latin typeface="Playfair Display Bold"/>
              </a:rPr>
              <a:t>CORINE LAND COVER (CLC)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042" y="3476045"/>
            <a:ext cx="8877958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29"/>
              </a:lnSpc>
            </a:pP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Corine Land Cover è un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programma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varato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dall’Unione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europea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nel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1985 con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l’obiettivo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di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fornire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informazioni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geografiche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coerenti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sulla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copertura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del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suolo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. </a:t>
            </a:r>
          </a:p>
          <a:p>
            <a:pPr algn="r">
              <a:lnSpc>
                <a:spcPts val="3629"/>
              </a:lnSpc>
            </a:pP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Affinchè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possano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essere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valutati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i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cambiamenti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nel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tempo di un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determinato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territorio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sono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necessarie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mappe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di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copertura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del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suolo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e il CLC 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permette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proprio di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ottenere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questa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 </a:t>
            </a:r>
            <a:r>
              <a:rPr lang="en-US" sz="3000" dirty="0" err="1">
                <a:solidFill>
                  <a:srgbClr val="FEF4CA"/>
                </a:solidFill>
                <a:latin typeface="Glacial Indifference Bold"/>
              </a:rPr>
              <a:t>mappatura</a:t>
            </a:r>
            <a:r>
              <a:rPr lang="en-US" sz="3000" dirty="0">
                <a:solidFill>
                  <a:srgbClr val="FEF4CA"/>
                </a:solidFill>
                <a:latin typeface="Glacial Indifference Bold"/>
              </a:rPr>
              <a:t>.</a:t>
            </a:r>
          </a:p>
          <a:p>
            <a:pPr algn="r">
              <a:lnSpc>
                <a:spcPts val="3629"/>
              </a:lnSpc>
            </a:pPr>
            <a:endParaRPr lang="en-US" sz="3000" dirty="0">
              <a:solidFill>
                <a:srgbClr val="FEF4CA"/>
              </a:solidFill>
              <a:latin typeface="Glacial Indifference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49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88049" y="1087549"/>
            <a:ext cx="8111902" cy="81119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603259" y="58849"/>
            <a:ext cx="1786255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EF4CA"/>
                </a:solidFill>
                <a:latin typeface="Playfair Display Bold"/>
              </a:rPr>
              <a:t>QUALI STRUMENTI HO UTILIZZATO?</a:t>
            </a: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4890045" y="0"/>
            <a:ext cx="3397955" cy="339251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44921" y="1970377"/>
            <a:ext cx="2099079" cy="20990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056240" y="3047908"/>
            <a:ext cx="1912327" cy="209559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228329" y="4631706"/>
            <a:ext cx="2096439" cy="209643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144000" y="5143500"/>
            <a:ext cx="2228842" cy="2889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8485762" y="1698977"/>
            <a:ext cx="985667" cy="7361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1220" y="0"/>
            <a:ext cx="3962596" cy="396259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6919" y="5410200"/>
            <a:ext cx="2915100" cy="38785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80030" y="5561877"/>
            <a:ext cx="3397131" cy="286113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102463" y="5587357"/>
            <a:ext cx="3586037" cy="269351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752793" y="95710"/>
            <a:ext cx="9437273" cy="13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EF4CA"/>
                </a:solidFill>
                <a:latin typeface="Playfair Display Bold"/>
              </a:rPr>
              <a:t>COSA HO FATTO?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2131733" y="4200721"/>
            <a:ext cx="9612402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3000">
                <a:solidFill>
                  <a:srgbClr val="FEF4CA"/>
                </a:solidFill>
                <a:latin typeface="Playfair Display Bold"/>
              </a:rPr>
              <a:t>STEP 01</a:t>
            </a:r>
          </a:p>
          <a:p>
            <a:pPr algn="ctr">
              <a:lnSpc>
                <a:spcPts val="3629"/>
              </a:lnSpc>
            </a:pPr>
            <a:r>
              <a:rPr lang="en-US" sz="3000">
                <a:solidFill>
                  <a:srgbClr val="FEF4CA"/>
                </a:solidFill>
                <a:latin typeface="Playfair Display Bold"/>
              </a:rPr>
              <a:t>FASE INIZIALE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61048" y="4232910"/>
            <a:ext cx="9612402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3000">
                <a:solidFill>
                  <a:srgbClr val="FEF4CA"/>
                </a:solidFill>
                <a:latin typeface="Playfair Display Bold"/>
              </a:rPr>
              <a:t>STEP 02</a:t>
            </a:r>
          </a:p>
          <a:p>
            <a:pPr algn="ctr">
              <a:lnSpc>
                <a:spcPts val="3629"/>
              </a:lnSpc>
            </a:pPr>
            <a:r>
              <a:rPr lang="en-US" sz="3000">
                <a:solidFill>
                  <a:srgbClr val="FEF4CA"/>
                </a:solidFill>
                <a:latin typeface="Playfair Display Bold"/>
              </a:rPr>
              <a:t>FASE OPERATIVA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89281" y="4232910"/>
            <a:ext cx="9612402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3000">
                <a:solidFill>
                  <a:srgbClr val="FEF4CA"/>
                </a:solidFill>
                <a:latin typeface="Playfair Display Bold"/>
              </a:rPr>
              <a:t>STEP 03</a:t>
            </a:r>
          </a:p>
          <a:p>
            <a:pPr algn="ctr">
              <a:lnSpc>
                <a:spcPts val="3629"/>
              </a:lnSpc>
            </a:pPr>
            <a:r>
              <a:rPr lang="en-US" sz="3000">
                <a:solidFill>
                  <a:srgbClr val="FEF4CA"/>
                </a:solidFill>
                <a:latin typeface="Playfair Display Bold"/>
              </a:rPr>
              <a:t>FASE DI AUTOMAZIONE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924895" y="-14188"/>
            <a:ext cx="10068895" cy="10404589"/>
            <a:chOff x="0" y="0"/>
            <a:chExt cx="185214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2140" cy="1913890"/>
            </a:xfrm>
            <a:custGeom>
              <a:avLst/>
              <a:gdLst/>
              <a:ahLst/>
              <a:cxnLst/>
              <a:rect l="l" t="t" r="r" b="b"/>
              <a:pathLst>
                <a:path w="1852140" h="1913890">
                  <a:moveTo>
                    <a:pt x="0" y="0"/>
                  </a:moveTo>
                  <a:lnTo>
                    <a:pt x="1852140" y="0"/>
                  </a:lnTo>
                  <a:lnTo>
                    <a:pt x="185214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56875" y="-180986"/>
            <a:ext cx="3898231" cy="39081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05345" y="3406179"/>
            <a:ext cx="698288" cy="5682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05345" y="4486557"/>
            <a:ext cx="698288" cy="56823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05345" y="5656503"/>
            <a:ext cx="698288" cy="568231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0205345" y="4209024"/>
            <a:ext cx="6100646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205345" y="5297597"/>
            <a:ext cx="6100646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28700" y="3568519"/>
            <a:ext cx="7519801" cy="278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EF4CA"/>
                </a:solidFill>
                <a:latin typeface="Playfair Display Bold"/>
              </a:rPr>
              <a:t>STEP 01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EF4CA"/>
                </a:solidFill>
                <a:latin typeface="Playfair Display Bold"/>
              </a:rPr>
              <a:t>FASE INIZIALE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70695" y="3455372"/>
            <a:ext cx="51352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EF4CA"/>
                </a:solidFill>
                <a:latin typeface="Glacial Indifference Bold"/>
              </a:rPr>
              <a:t>STUDIO DEL LINGUAGGIO PYTHON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70695" y="4535750"/>
            <a:ext cx="560278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EF4CA"/>
                </a:solidFill>
                <a:latin typeface="Glacial Indifference Bold"/>
              </a:rPr>
              <a:t>STUDIO DEL SATELLITE SENTINEL-2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70695" y="5705696"/>
            <a:ext cx="578191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EF4CA"/>
                </a:solidFill>
                <a:latin typeface="Glacial Indifference Bold"/>
              </a:rPr>
              <a:t>CREAZIONE ACCOUNT SENTINEL-HUB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5259" y="800832"/>
            <a:ext cx="8195464" cy="78972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23055" y="3505061"/>
            <a:ext cx="5388028" cy="53880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619758" y="3505061"/>
            <a:ext cx="5229557" cy="538802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6952" y="4308678"/>
            <a:ext cx="4936103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EF4CA"/>
                </a:solidFill>
                <a:latin typeface="Glacial Indifference Bold"/>
              </a:rPr>
              <a:t>02.1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EF4CA"/>
                </a:solidFill>
                <a:latin typeface="Glacial Indifference Bold"/>
              </a:rPr>
              <a:t>DOWNLOAD DELLE PRIME IMMAGINI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33564" y="-152400"/>
            <a:ext cx="10820872" cy="278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EF4CA"/>
                </a:solidFill>
                <a:latin typeface="Playfair Display Bold"/>
              </a:rPr>
              <a:t>STEP 02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EF4CA"/>
                </a:solidFill>
                <a:latin typeface="Playfair Display Bold"/>
              </a:rPr>
              <a:t>FASE OPERATIVA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14536" y="2739952"/>
            <a:ext cx="5296548" cy="58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0"/>
              </a:lnSpc>
              <a:spcBef>
                <a:spcPct val="0"/>
              </a:spcBef>
            </a:pPr>
            <a:r>
              <a:rPr lang="en-US" sz="3364">
                <a:solidFill>
                  <a:srgbClr val="FF66C4"/>
                </a:solidFill>
                <a:latin typeface="Glacial Indifference"/>
              </a:rPr>
              <a:t>SALERNO SENTINEL-2L2A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91452" y="2739952"/>
            <a:ext cx="5296548" cy="58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0"/>
              </a:lnSpc>
              <a:spcBef>
                <a:spcPct val="0"/>
              </a:spcBef>
            </a:pPr>
            <a:r>
              <a:rPr lang="en-US" sz="3364">
                <a:solidFill>
                  <a:srgbClr val="FF66C4"/>
                </a:solidFill>
                <a:latin typeface="Glacial Indifference"/>
              </a:rPr>
              <a:t>SALERNO SENTINEL-2L1C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86555" y="-1212477"/>
            <a:ext cx="8260006" cy="79594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49340" y="2767226"/>
            <a:ext cx="6211509" cy="55558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85049" y="1209807"/>
            <a:ext cx="4291591" cy="524333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33550" y="1904431"/>
            <a:ext cx="4936103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EF4CA"/>
                </a:solidFill>
                <a:latin typeface="Glacial Indifference Bold"/>
              </a:rPr>
              <a:t>02.2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EF4CA"/>
                </a:solidFill>
                <a:latin typeface="Glacial Indifference Bold"/>
              </a:rPr>
              <a:t>PERCENTUALE DI COLORE,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EF4CA"/>
                </a:solidFill>
                <a:latin typeface="Glacial Indifference Bold"/>
              </a:rPr>
              <a:t>RAGGRUPPAMENTO PERCENTUALI E GRAFICI A TORTA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264</Words>
  <Application>Microsoft Office PowerPoint</Application>
  <PresentationFormat>Personalizzato</PresentationFormat>
  <Paragraphs>48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Glacial Indifference</vt:lpstr>
      <vt:lpstr>Glacial Indifference Bold</vt:lpstr>
      <vt:lpstr>Playfair Display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 Marta Coiro</dc:title>
  <dc:creator>marta coiro</dc:creator>
  <cp:lastModifiedBy>MARTA COIRO</cp:lastModifiedBy>
  <cp:revision>10</cp:revision>
  <dcterms:created xsi:type="dcterms:W3CDTF">2006-08-16T00:00:00Z</dcterms:created>
  <dcterms:modified xsi:type="dcterms:W3CDTF">2023-05-24T13:41:28Z</dcterms:modified>
  <dc:identifier>DAFhaUQzzTs</dc:identifier>
</cp:coreProperties>
</file>